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8" r:id="rId8"/>
    <p:sldId id="271" r:id="rId9"/>
    <p:sldId id="269" r:id="rId10"/>
    <p:sldId id="265" r:id="rId11"/>
    <p:sldId id="266" r:id="rId12"/>
    <p:sldId id="260" r:id="rId13"/>
    <p:sldId id="272" r:id="rId14"/>
    <p:sldId id="261" r:id="rId15"/>
    <p:sldId id="262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1AA75CC-7DD2-3E46-8B7E-30CAA792B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1A425F5F-A2D2-B844-8FFD-BE633F942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277D6283-1307-494A-A396-D0593345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C98E9ABD-569C-064F-9C8D-5A9F1346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A21F389A-3BDA-EF4D-91A6-3453EAA4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8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82340A8-163F-F04B-BF4B-46D4CC90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E7059F52-1A29-8746-AA03-84422C29C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ED85F7AD-C9C0-384D-9BEF-17902D6F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6463E576-8A42-F54E-A64B-EB009608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27DD3291-3FE7-6049-8728-20FA8E30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23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xmlns="" id="{3D9AFA0D-3AB6-D44F-A23B-33AD00588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EE1B1B6C-2614-5A47-9FEC-A13C3CF75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437C65B8-FFC7-AB42-ABF2-825B726F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F778A2E5-61C9-E041-931E-6E521FA9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9219F1E9-1537-914B-A521-D88BE66A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08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D06AEE1-27B3-294E-85E6-64C06D53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3C0138FA-F8CF-9442-B3A3-BD472DC8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2083C72F-F9A6-5A46-B24D-030DE8F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E3A5C481-5743-644E-9FD8-4882AFF6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EAB09D19-2293-1745-B351-EA56AED4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09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0FEAA72-2C76-CB41-9446-48BCE2D6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5A9EF0E2-3549-9940-88FF-F00C41C5E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7BBE4F32-BBE7-9143-B675-B7AFA218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8EAD9182-2682-9A4E-BF1E-8CB1DF95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EC5A4CB3-8407-3F4B-B40F-A5D9A153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79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2FAC9C3-211F-5A49-8CB1-8C79B79C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B247C83F-AD31-1C4D-9BF7-7A4BCD493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FB4B6155-111D-6D43-9B58-CA36A2AA7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5E7DCE06-5F4B-434F-9CF2-A77322D3A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6FA0952C-D869-C74A-B981-F5AF9EF7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F775DD8B-2684-244C-8EFD-B734D514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475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6F8989C-AD88-2B49-84F0-B24A0049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8F7D6EC2-EFB7-0D49-9071-22932BF7D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156207D5-2FA6-D544-8718-4CD23CE3F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xmlns="" id="{8132DC44-B9B2-DC44-98E0-F963D5831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xmlns="" id="{3CBDB71E-AFA7-BD47-A4CF-6A9AC8397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E4AC98BD-3FA4-4F4F-BE9C-551BC12A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B5165515-61A8-5449-9E6D-42E59B9A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220AEBB7-5BF7-F64B-B891-6A76B916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89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90519435-3559-9F45-BFE6-917B45B9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F0F832DF-3E89-3344-8CAA-D629C672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2CC21AC4-B5A6-2948-8B57-9256EFCB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12F34F16-6299-B141-813A-DDB55F82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26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6182A3CD-BC78-8D46-BAFB-FC872F63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EEFF7C0E-F3FB-5240-B951-58DB4C74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71D4620A-47B9-004F-8818-0EFB1886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025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CAB7B47-E04E-CD4E-97F7-CEB5564C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8E098AB9-5A8B-0E4B-AD77-82447DBCD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D41A43E2-3226-0B43-95BB-A50C5D38E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A9466C0B-8F2C-5B4B-B77A-128DE5AC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575017A5-6A97-E848-BFA2-D7DD41DC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1596FA06-062C-9D48-91EC-B910E1BF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5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154FC3B-B76C-DC46-AC9A-C7441111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xmlns="" id="{53EF5E36-57EC-B849-91C2-06568B1AA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121536E8-2ED4-9146-91B2-B2AB76EE9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417E3E28-79F1-084A-BCFE-544924AE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3B4048E0-CFF0-0444-B2BC-365FD6DA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F85B58A4-D227-9A43-B0A4-5B880267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11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86BD6E45-482B-F440-8228-6D9A169A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9B522E24-1331-6C4C-8963-2A45CF458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8F22CDAE-ABA8-B84A-9A8B-E6E4D4825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3892-8A49-584A-9562-C1EF4AAAF8CA}" type="datetimeFigureOut">
              <a:rPr lang="nb-NO" smtClean="0"/>
              <a:t>22.07.2018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EAC0B2A5-3C5B-0F4C-810E-18184B28E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72B49995-ED54-3342-BA10-FB96E69BF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1FE0-AF84-A947-982C-9D72DE1799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236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0D23E4D5-EAFD-2840-B836-A478434E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User/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driven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PLWHIV in Norway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F3019D55-0BDF-0447-9318-4E37B317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66" y="3655029"/>
            <a:ext cx="11279044" cy="485699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sz="5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nb-NO" sz="5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nb-NO" sz="5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nb-NO" sz="53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b-NO" sz="11000" dirty="0">
                <a:solidFill>
                  <a:schemeClr val="accent1"/>
                </a:solidFill>
                <a:latin typeface="Bradley Hand" pitchFamily="2" charset="77"/>
              </a:rPr>
              <a:t>- </a:t>
            </a:r>
            <a:r>
              <a:rPr lang="nb-NO" sz="11000" dirty="0" err="1">
                <a:solidFill>
                  <a:schemeClr val="accent1"/>
                </a:solidFill>
                <a:latin typeface="Bradley Hand" pitchFamily="2" charset="77"/>
              </a:rPr>
              <a:t>Shaping</a:t>
            </a:r>
            <a:r>
              <a:rPr lang="nb-NO" sz="11000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nb-NO" sz="11000" dirty="0" err="1">
                <a:solidFill>
                  <a:schemeClr val="accent1"/>
                </a:solidFill>
                <a:latin typeface="Bradley Hand" pitchFamily="2" charset="77"/>
              </a:rPr>
              <a:t>tomorrow’s</a:t>
            </a:r>
            <a:r>
              <a:rPr lang="nb-NO" sz="11000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nb-NO" sz="11000" dirty="0" err="1">
                <a:solidFill>
                  <a:schemeClr val="accent1"/>
                </a:solidFill>
                <a:latin typeface="Bradley Hand" pitchFamily="2" charset="77"/>
              </a:rPr>
              <a:t>health</a:t>
            </a:r>
            <a:r>
              <a:rPr lang="nb-NO" sz="11000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nb-NO" sz="11000" dirty="0" err="1">
                <a:solidFill>
                  <a:schemeClr val="accent1"/>
                </a:solidFill>
                <a:latin typeface="Bradley Hand" pitchFamily="2" charset="77"/>
              </a:rPr>
              <a:t>care</a:t>
            </a:r>
            <a:r>
              <a:rPr lang="nb-NO" sz="11000" dirty="0">
                <a:solidFill>
                  <a:schemeClr val="accent1"/>
                </a:solidFill>
                <a:latin typeface="Bradley Hand" pitchFamily="2" charset="77"/>
              </a:rPr>
              <a:t> services -</a:t>
            </a:r>
            <a:r>
              <a:rPr lang="nb-NO" sz="10500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5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nb-NO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by: </a:t>
            </a:r>
            <a:r>
              <a:rPr lang="nb-NO" sz="5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Maryan</a:t>
            </a:r>
            <a:r>
              <a:rPr lang="nb-NO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– User </a:t>
            </a:r>
            <a:r>
              <a:rPr lang="nb-NO" sz="5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nb-NO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Sørlandet Hospital</a:t>
            </a:r>
          </a:p>
        </p:txBody>
      </p:sp>
    </p:spTree>
    <p:extLst>
      <p:ext uri="{BB962C8B-B14F-4D97-AF65-F5344CB8AC3E}">
        <p14:creationId xmlns:p14="http://schemas.microsoft.com/office/powerpoint/2010/main" val="3611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82023D9-F8D2-6D41-BF4D-E79C1144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Learning- and mastering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E384864C-DEB0-2049-BBEC-12567927D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representative is </a:t>
            </a:r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chairperson</a:t>
            </a:r>
            <a:endParaRPr lang="nb-NO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safeguarding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endParaRPr lang="nb-NO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nb-NO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(Network).</a:t>
            </a:r>
          </a:p>
        </p:txBody>
      </p:sp>
    </p:spTree>
    <p:extLst>
      <p:ext uri="{BB962C8B-B14F-4D97-AF65-F5344CB8AC3E}">
        <p14:creationId xmlns:p14="http://schemas.microsoft.com/office/powerpoint/2010/main" val="42036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771558FD-D5C8-8D46-8197-8553C65E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4455"/>
          </a:xfrm>
        </p:spPr>
        <p:txBody>
          <a:bodyPr/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514717"/>
              </p:ext>
            </p:extLst>
          </p:nvPr>
        </p:nvGraphicFramePr>
        <p:xfrm>
          <a:off x="838199" y="1050880"/>
          <a:ext cx="10666863" cy="5158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6647"/>
                <a:gridCol w="5240216"/>
              </a:tblGrid>
              <a:tr h="81830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u="none" strike="noStrike" dirty="0" err="1">
                          <a:effectLst/>
                        </a:rPr>
                        <a:t>Before</a:t>
                      </a:r>
                      <a:r>
                        <a:rPr lang="nb-NO" sz="2000" u="none" strike="noStrike" dirty="0">
                          <a:effectLst/>
                        </a:rPr>
                        <a:t> 2012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2000" u="none" strike="noStrike">
                          <a:effectLst/>
                        </a:rPr>
                        <a:t>2018: User-driven clinic for PLWHIV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96061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Top-down (Doctor - patient) - Focus mainly on medicine and biomedical markers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HIV Coordinator - Coordinating care, relieving doctor duties, guide in the jungle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404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Patient not looked at as a coherent whole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Mapping of needs via comprehensive checklist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40409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Nurses - an unused resource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Individual plan for follow up, Learning and mastering courses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96061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 cooperation between different parts of the health and social care services (G.P, Mental health, social services)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Mandatory interdisciplinary team meetings with the patient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4040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 means of facilitating contact between PLWHIV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psychosocial activities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980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Public awareness and testing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 dirty="0" err="1">
                          <a:effectLst/>
                        </a:rPr>
                        <a:t>Low</a:t>
                      </a:r>
                      <a:r>
                        <a:rPr lang="nb-NO" sz="1600" u="none" strike="noStrike" dirty="0">
                          <a:effectLst/>
                        </a:rPr>
                        <a:t> </a:t>
                      </a:r>
                      <a:r>
                        <a:rPr lang="nb-NO" sz="1600" u="none" strike="noStrike" dirty="0" err="1">
                          <a:effectLst/>
                        </a:rPr>
                        <a:t>threshold</a:t>
                      </a:r>
                      <a:r>
                        <a:rPr lang="nb-NO" sz="1600" u="none" strike="noStrike" dirty="0">
                          <a:effectLst/>
                        </a:rPr>
                        <a:t> HIV/STD testing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9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4807204-DAB9-BC47-8907-9C56C5BCD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C1339517-2A0C-8644-BB79-CA43C768C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Anchoring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hospital management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Driving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money, time).</a:t>
            </a:r>
          </a:p>
          <a:p>
            <a:pPr>
              <a:buFont typeface="Wingdings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user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binding agreement on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user driven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is/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be.</a:t>
            </a:r>
          </a:p>
          <a:p>
            <a:pPr>
              <a:buFont typeface="Wingdings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Consensus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goals and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routines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deadlines,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80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Stigma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in the recruitment and representation of service users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in the recruitment of service users into the Learning and Mastering course 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insecurities.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948791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95E1A87B-EB93-3A44-82E8-A8A6A5BE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685"/>
          </a:xfrm>
        </p:spPr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user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F8A165D-0F77-3E43-B75F-6CC2686A0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880"/>
            <a:ext cx="10515600" cy="54730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formalised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user forum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given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formalized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 at an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power and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all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diagnostication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follow-up.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ping-pong».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Safeguarding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premise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provider for the services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specialiced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ceare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services,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individual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goal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3376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498CD8D-7EFF-AC4C-9C19-36AB8921A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nb-NO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12C5C94C-6762-0344-8993-644991FDF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Dr. Ole Rysstad - Head of the </a:t>
            </a:r>
            <a:r>
              <a:rPr lang="nb-NO" dirty="0" err="1"/>
              <a:t>Medical</a:t>
            </a:r>
            <a:r>
              <a:rPr lang="nb-NO" dirty="0"/>
              <a:t> </a:t>
            </a:r>
            <a:r>
              <a:rPr lang="nb-NO" dirty="0" err="1"/>
              <a:t>Department</a:t>
            </a:r>
            <a:r>
              <a:rPr lang="nb-NO" dirty="0"/>
              <a:t> at Sørlandet </a:t>
            </a:r>
            <a:r>
              <a:rPr lang="nb-NO" dirty="0" err="1"/>
              <a:t>Hopital</a:t>
            </a:r>
            <a:endParaRPr lang="nb-NO" dirty="0"/>
          </a:p>
          <a:p>
            <a:r>
              <a:rPr lang="nb-NO" dirty="0"/>
              <a:t>Solveig Songe and Kristin Baardsen -  </a:t>
            </a:r>
            <a:r>
              <a:rPr lang="nb-NO" dirty="0" err="1"/>
              <a:t>HIV-Coordinators</a:t>
            </a:r>
            <a:r>
              <a:rPr lang="nb-NO" dirty="0"/>
              <a:t> at Sørlandet Hospital</a:t>
            </a:r>
          </a:p>
          <a:p>
            <a:r>
              <a:rPr lang="nb-NO" dirty="0"/>
              <a:t>The User’s </a:t>
            </a:r>
            <a:r>
              <a:rPr lang="nb-NO" dirty="0" err="1"/>
              <a:t>Board</a:t>
            </a:r>
            <a:r>
              <a:rPr lang="nb-NO" dirty="0"/>
              <a:t> at Sørlandet Hospital</a:t>
            </a:r>
          </a:p>
          <a:p>
            <a:r>
              <a:rPr lang="nb-NO" dirty="0"/>
              <a:t>Nye Pluss – The Norwegian Organization for PLWHIV</a:t>
            </a:r>
          </a:p>
          <a:p>
            <a:r>
              <a:rPr lang="nb-NO" dirty="0"/>
              <a:t>Birgit Lie - SSHF</a:t>
            </a:r>
          </a:p>
          <a:p>
            <a:r>
              <a:rPr lang="nb-NO" dirty="0"/>
              <a:t>Vegard Skogen - UNN</a:t>
            </a:r>
          </a:p>
          <a:p>
            <a:r>
              <a:rPr lang="nb-NO" dirty="0" err="1"/>
              <a:t>Countless</a:t>
            </a:r>
            <a:r>
              <a:rPr lang="nb-NO" dirty="0"/>
              <a:t> </a:t>
            </a:r>
            <a:r>
              <a:rPr lang="nb-NO" dirty="0" err="1"/>
              <a:t>anonymous</a:t>
            </a:r>
            <a:r>
              <a:rPr lang="nb-NO" dirty="0"/>
              <a:t> PLWHIV</a:t>
            </a:r>
          </a:p>
          <a:p>
            <a:r>
              <a:rPr lang="nb-NO" dirty="0"/>
              <a:t>Rigmor </a:t>
            </a:r>
            <a:r>
              <a:rPr lang="nb-NO"/>
              <a:t>Berg – The Norwegian </a:t>
            </a:r>
            <a:r>
              <a:rPr lang="nb-NO" dirty="0"/>
              <a:t>Institute of public </a:t>
            </a:r>
            <a:r>
              <a:rPr lang="nb-NO" dirty="0" err="1"/>
              <a:t>health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36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A624E7A9-449F-1247-85ED-73A4AC6BE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742" y="433499"/>
            <a:ext cx="9744429" cy="59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34876F7-D482-B744-8221-C9BD4059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nb-NO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2C6CC0D6-8D2C-EC49-A323-BB50B592B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 «How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run the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outpatient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>
              <a:buFont typeface="Wingdings" pitchFamily="2" charset="2"/>
              <a:buChar char="Ø"/>
            </a:pPr>
            <a:endParaRPr lang="nb-NO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 «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order» from the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User-Board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Steering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blueprint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nb-NO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 –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SSHF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effectuates</a:t>
            </a:r>
            <a:endParaRPr lang="nb-NO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nb-NO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 Pluss – National Organization for PLHIV 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nb-NO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partner/</a:t>
            </a:r>
            <a:r>
              <a:rPr lang="nb-NO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advisor</a:t>
            </a:r>
            <a:endParaRPr lang="nb-NO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9A68D52-EB8C-3F4B-82FE-F4BB4EC46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72380"/>
          </a:xfrm>
        </p:spPr>
        <p:txBody>
          <a:bodyPr>
            <a:normAutofit/>
          </a:bodyPr>
          <a:lstStyle/>
          <a:p>
            <a:r>
              <a:rPr lang="nb-NO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nb-N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optimal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holisitc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empowering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individual </a:t>
            </a:r>
            <a:r>
              <a:rPr lang="nb-NO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F2DD890-8BE9-2F42-A4EB-F6FD884E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36086" cy="5019523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Holistic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06BFDE6B-9DAD-0343-8748-BCBC63EE3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475" y="1572381"/>
            <a:ext cx="5760357" cy="50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0E1BF2D-2158-A141-88DC-A43D0A46F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5713"/>
          </a:xfrm>
        </p:spPr>
        <p:txBody>
          <a:bodyPr/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order/</a:t>
            </a:r>
            <a:r>
              <a:rPr lang="nb-NO">
                <a:latin typeface="Times New Roman" panose="02020603050405020304" pitchFamily="18" charset="0"/>
                <a:cs typeface="Times New Roman" panose="02020603050405020304" pitchFamily="18" charset="0"/>
              </a:rPr>
              <a:t>blueprint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12894241-C6BA-8544-9F02-5550E7AA0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67" y="892024"/>
            <a:ext cx="10515600" cy="596597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effectuated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February 2013) – Corner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stone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link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specialist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services, GP and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parts of the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placement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Interdiciplinary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Individual plan 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flow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(for follow-up of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Learning- and mastering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(for all)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peer-support in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flow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Secure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minjournal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&amp;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IP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(national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climbing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trips, pizza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Management/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(project)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threashold testing STI/HIV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9D0167D-4505-C04E-989A-83FD57CB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494"/>
          </a:xfrm>
        </p:spPr>
        <p:txBody>
          <a:bodyPr>
            <a:normAutofit fontScale="90000"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worktasks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54DC7230-9A9A-7C41-B424-F75760DB3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286"/>
            <a:ext cx="10515600" cy="5488214"/>
          </a:xfrm>
        </p:spPr>
        <p:txBody>
          <a:bodyPr>
            <a:norm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Day-to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infectious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nurse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QOL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(WHO-QOL)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plan</a:t>
            </a: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Interdiciplinary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Learning- and mastering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Peer-to-peer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the web.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user/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threashold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STI/HIV testing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facility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Well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visitedStudy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trips, stands,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presentationsProject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Optimal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Pathway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9919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B373864-B56B-2F4D-B318-9EAEBC177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EEE44A8C-0461-E743-AB4F-75BBAB3EE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/users.</a:t>
            </a: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 and how to do it. 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nb-N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nb-N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r>
              <a:rPr lang="nb-N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endParaRPr lang="nb-N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know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/service users</a:t>
            </a: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providers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nb-NO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how </a:t>
            </a:r>
            <a:r>
              <a:rPr lang="nb-NO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deeply</a:t>
            </a: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nb-NO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nb-NO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shaping</a:t>
            </a: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nb-NO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nb-NO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AFC8FBCC-2E9C-B94A-BFEA-840A9C67E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833"/>
            <a:ext cx="12192000" cy="69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4C07A47-93BB-544F-8C77-5ACDEF73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Interdiciplinary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4DCCEEBF-0298-FB4E-B825-C2F18FF85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Time-and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saving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timeframe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687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2" baseType="lpstr">
      <vt:lpstr>Arial</vt:lpstr>
      <vt:lpstr>Bradley Hand</vt:lpstr>
      <vt:lpstr>Calibri</vt:lpstr>
      <vt:lpstr>Calibri Light</vt:lpstr>
      <vt:lpstr>Times New Roman</vt:lpstr>
      <vt:lpstr>Wingdings</vt:lpstr>
      <vt:lpstr>Office-tema</vt:lpstr>
      <vt:lpstr>User/patient driven medical  clinic for PLWHIV in Norway</vt:lpstr>
      <vt:lpstr>PowerPoint-presentasjon</vt:lpstr>
      <vt:lpstr>Process</vt:lpstr>
      <vt:lpstr>Vision: Promoting optimal health through a holisitc treatment approach and empowering the individual patient.</vt:lpstr>
      <vt:lpstr>Patient order/blueprint</vt:lpstr>
      <vt:lpstr>HIV Coordinator worktasks</vt:lpstr>
      <vt:lpstr>Checklist</vt:lpstr>
      <vt:lpstr>PowerPoint-presentasjon</vt:lpstr>
      <vt:lpstr>Interdiciplinary team meetings</vt:lpstr>
      <vt:lpstr>Learning- and mastering courses</vt:lpstr>
      <vt:lpstr>Results</vt:lpstr>
      <vt:lpstr>Success criteria</vt:lpstr>
      <vt:lpstr>Challenges</vt:lpstr>
      <vt:lpstr>True user involvement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User/patient driven medical  clinic for PLWHIV in Norway</dc:title>
  <dc:creator>Said, Maryan Ahmad</dc:creator>
  <cp:lastModifiedBy>Said, Maryan Ahmad</cp:lastModifiedBy>
  <cp:revision>17</cp:revision>
  <dcterms:modified xsi:type="dcterms:W3CDTF">2018-07-23T12:05:10Z</dcterms:modified>
</cp:coreProperties>
</file>